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317" r:id="rId5"/>
    <p:sldId id="271" r:id="rId6"/>
    <p:sldId id="259" r:id="rId7"/>
    <p:sldId id="265" r:id="rId8"/>
    <p:sldId id="264" r:id="rId9"/>
    <p:sldId id="262" r:id="rId10"/>
    <p:sldId id="270" r:id="rId11"/>
    <p:sldId id="32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E1F53E-1EA0-4639-A84E-ECE69CF62525}" type="datetimeFigureOut">
              <a:rPr lang="ru-RU" smtClean="0"/>
              <a:t>03.11.2024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CABB39-71F5-41D1-B037-FC3CDE0A2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538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CABB39-71F5-41D1-B037-FC3CDE0A249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757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baseline="0" dirty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70C51A-CD11-4DAE-BBFD-1FA12127F52E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9B760E-A38F-5DD2-BB19-3FC65A219D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61AF65-9CE6-71B9-2DF3-36EFAC651D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4E0B03-DBA8-D26F-7DC2-719CA3A02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B5308-E147-47BE-B3E0-D724638CC3FB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C99ABE-9BEF-8F73-A330-55ECB8962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F3F960-830D-F486-9C3D-B14543A75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D654B-04CD-4716-9922-DFDD5B5B8E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554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5CD1F4-6EEB-02D5-89A9-398E86B1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91F643-D6AA-1763-BFDD-C4D079E671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2CB2B0-F179-1E69-6200-A2DA369E9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B5308-E147-47BE-B3E0-D724638CC3FB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70031F-04C7-A706-4AB7-C649B3809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BB1525-A99D-F5D4-8E2C-1CEDA09AB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D654B-04CD-4716-9922-DFDD5B5B8E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537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9FADAE8-F9F1-9506-FC37-BD78A5E208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96ABD1-CC1C-4CBD-42EB-2E6351DC05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1E6B8F-24DB-0248-7F5D-143E5E0AE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B5308-E147-47BE-B3E0-D724638CC3FB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86CC68-140A-835F-F2E0-6874DF8CE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83C1B1-1DF7-7072-3C67-F8D5DD1DD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D654B-04CD-4716-9922-DFDD5B5B8E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990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8EAC79-9B7B-BCFD-AE9C-946CC1BEB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B24883-0AFA-C5BA-B21F-119732164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3A3EC9-4FD0-DD67-E48A-40BC931B9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B5308-E147-47BE-B3E0-D724638CC3FB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9E20CB-B863-8579-7A28-305129DDF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3EB27B-7BEA-E47D-9131-148607BCF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D654B-04CD-4716-9922-DFDD5B5B8E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407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90819-2EAD-1B30-9D67-E51C0D286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C6AA3F-7EB7-27A0-00E6-0181BA5E5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94E29B-7E24-1F9C-531B-3E06E1D58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B5308-E147-47BE-B3E0-D724638CC3FB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AA07D9-930D-1378-0E47-7593C99BF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876943-EF51-37DC-7F2D-954600BD9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D654B-04CD-4716-9922-DFDD5B5B8E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490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7260B-65AF-825C-3B5D-BE4C56786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6C145C-509E-79EF-A3B9-32C063E4E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529706-427C-88D6-5BC8-085E230A1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DA1016-2466-5420-2435-37ECBFB67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B5308-E147-47BE-B3E0-D724638CC3FB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548FEF-1C7C-A594-AC3D-23FCFD467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153FFE-C464-F9E4-EE7C-6D4EF1A39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D654B-04CD-4716-9922-DFDD5B5B8E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619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E2E040-6353-E368-5AD2-9706BBEC3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514F07-00FB-5B33-1118-6CBAE8B9B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A180FE-3A5C-C022-1DB5-FE0A29F04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E5BC84B-0A79-B7CF-C534-E842CD1782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CA36C0-BCEA-2FA1-A4E8-A47B3680FE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746986-F3C4-5D98-8321-33FC74DF7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B5308-E147-47BE-B3E0-D724638CC3FB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F8ACABE-0AA3-EF5A-05E6-5EB5DB0A3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607A08E-39A1-67A9-3355-4E8B0F699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D654B-04CD-4716-9922-DFDD5B5B8E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62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B184A0-1608-A5F6-88D5-9E5159294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A328524-A47C-2188-BD27-C26663C9A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B5308-E147-47BE-B3E0-D724638CC3FB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F8F7A16-7E05-9184-A3A3-6B3ED93D1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8123F18-E096-8C7D-E4DE-78E453470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D654B-04CD-4716-9922-DFDD5B5B8E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038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8EAA5F8-B7E2-A9B7-2A88-09900E043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B5308-E147-47BE-B3E0-D724638CC3FB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B05BA02-77B4-C61B-7335-53E5FA05A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45DD2-424D-A698-6817-A25F8587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D654B-04CD-4716-9922-DFDD5B5B8E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00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EFB5FF-1D0A-2755-12DA-00E85B7A0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D789EA-20B7-F0DD-921E-FA1D9E89D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4A3C4F-9FAC-41CB-5E1F-9685EB19D1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163167-3433-47AA-105C-D6CA7B849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B5308-E147-47BE-B3E0-D724638CC3FB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899BB7-A81B-9DA2-A485-01FBE786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0301B5-0F07-195E-5C02-3F496E82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D654B-04CD-4716-9922-DFDD5B5B8E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191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C5B7BC-E757-F0EF-E46B-0EAD5C660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3142B2-6483-D112-5BE1-5455E4816D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2CF831-A991-CACF-2C7F-58AF08AE98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62B2CF-B0E4-024F-3AED-F8A122D8C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B5308-E147-47BE-B3E0-D724638CC3FB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0A2A60-6220-FEE2-70B1-B892BCD1B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CE3403-0B80-E113-85EA-4EBD3A1FC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D654B-04CD-4716-9922-DFDD5B5B8E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807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90BCE3"/>
            </a:gs>
            <a:gs pos="15000">
              <a:schemeClr val="accent5">
                <a:lumMod val="40000"/>
                <a:lumOff val="60000"/>
              </a:schemeClr>
            </a:gs>
            <a:gs pos="33000">
              <a:schemeClr val="accent5">
                <a:lumMod val="95000"/>
                <a:lumOff val="5000"/>
              </a:schemeClr>
            </a:gs>
            <a:gs pos="55000">
              <a:schemeClr val="accent5">
                <a:lumMod val="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F5E470-B267-2ED2-A17D-D37C026BA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CEB488-9A40-1A44-8053-3B91920D9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A59AE8-43F8-995D-7AAC-8162CB4D12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B5308-E147-47BE-B3E0-D724638CC3FB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48D3B9-E715-DCF2-F0CE-C3EADA6596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B7CEA9-BF5E-62E3-EAA5-2974F9488D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D654B-04CD-4716-9922-DFDD5B5B8E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495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6F5503-1646-6365-3878-08A5C17FD8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5881"/>
            <a:ext cx="9144000" cy="1029166"/>
          </a:xfrm>
          <a:noFill/>
        </p:spPr>
        <p:txBody>
          <a:bodyPr>
            <a:normAutofit/>
          </a:bodyPr>
          <a:lstStyle/>
          <a:p>
            <a:r>
              <a:rPr lang="ru-RU" sz="6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«Цифровая волна – 2024» 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14365A-7BCE-6AAB-F376-29AD962C55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9794" y="1867129"/>
            <a:ext cx="9144000" cy="4536377"/>
          </a:xfrm>
        </p:spPr>
        <p:txBody>
          <a:bodyPr>
            <a:normAutofit/>
          </a:bodyPr>
          <a:lstStyle/>
          <a:p>
            <a:r>
              <a:rPr lang="ru-RU" dirty="0" err="1"/>
              <a:t>Г.о</a:t>
            </a:r>
            <a:r>
              <a:rPr lang="ru-RU" dirty="0"/>
              <a:t>. Подольск, Муниципальное общеобразовательное учреждение «Средняя общеобразовательная школа №29 им. П.И. Забродина»</a:t>
            </a:r>
          </a:p>
          <a:p>
            <a:endParaRPr lang="ru-RU" dirty="0"/>
          </a:p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«Электронный портфель ученика</a:t>
            </a:r>
          </a:p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профильных инженерно-космических классах»</a:t>
            </a:r>
          </a:p>
          <a:p>
            <a:endParaRPr lang="ru-RU" sz="3200" dirty="0"/>
          </a:p>
          <a:p>
            <a:pPr algn="r">
              <a:spcBef>
                <a:spcPts val="0"/>
              </a:spcBef>
            </a:pPr>
            <a:r>
              <a:rPr lang="ru-RU" sz="1800" dirty="0"/>
              <a:t>Заместитель директора по НМР, </a:t>
            </a:r>
          </a:p>
          <a:p>
            <a:pPr algn="r">
              <a:spcBef>
                <a:spcPts val="0"/>
              </a:spcBef>
            </a:pPr>
            <a:r>
              <a:rPr lang="ru-RU" sz="1800" dirty="0"/>
              <a:t>к.т.н., учитель физики и астрономии, </a:t>
            </a:r>
          </a:p>
          <a:p>
            <a:pPr algn="r">
              <a:spcBef>
                <a:spcPts val="0"/>
              </a:spcBef>
            </a:pPr>
            <a:r>
              <a:rPr lang="ru-RU" sz="1800" dirty="0"/>
              <a:t>лауреат премии правительства РФ </a:t>
            </a:r>
          </a:p>
          <a:p>
            <a:pPr algn="r">
              <a:spcBef>
                <a:spcPts val="0"/>
              </a:spcBef>
            </a:pPr>
            <a:r>
              <a:rPr lang="ru-RU" sz="1800" dirty="0"/>
              <a:t>в области образования</a:t>
            </a:r>
            <a:endParaRPr lang="en-US" sz="1800" dirty="0"/>
          </a:p>
          <a:p>
            <a:pPr algn="r">
              <a:spcBef>
                <a:spcPts val="600"/>
              </a:spcBef>
            </a:pPr>
            <a:r>
              <a:rPr lang="ru-RU" dirty="0" err="1"/>
              <a:t>И.С.Царьков</a:t>
            </a:r>
            <a:endParaRPr lang="ru-RU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3234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98834E-647D-1BB3-1E46-12DAE04C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204" y="8991"/>
            <a:ext cx="10515600" cy="799532"/>
          </a:xfrm>
        </p:spPr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Цифровые лабораторные работы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ECBCA88-93C3-E767-69C0-D6EE2173A8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55" y="885523"/>
            <a:ext cx="7571875" cy="567890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4B7E92-0952-1437-9C63-E06520418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345" y="3962744"/>
            <a:ext cx="3778293" cy="28337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90892B-FB59-421C-49B3-2B48E42F7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346" y="885523"/>
            <a:ext cx="3778292" cy="283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10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71183" y="-48666"/>
            <a:ext cx="6927850" cy="775361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algn="ctr">
              <a:defRPr/>
            </a:pPr>
            <a:r>
              <a:rPr lang="ru-RU" sz="4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Times New Roman" pitchFamily="18" charset="0"/>
              </a:rPr>
              <a:t>Спасибо за внимание!</a:t>
            </a:r>
            <a:endParaRPr lang="en-US" sz="48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21507" name="Прямоугольник 6"/>
          <p:cNvSpPr>
            <a:spLocks noChangeArrowheads="1"/>
          </p:cNvSpPr>
          <p:nvPr/>
        </p:nvSpPr>
        <p:spPr bwMode="auto">
          <a:xfrm>
            <a:off x="7199033" y="6226"/>
            <a:ext cx="40179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http://school29.ru</a:t>
            </a:r>
            <a:endParaRPr lang="ru-RU" sz="3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956047" y="652557"/>
            <a:ext cx="10273553" cy="3079012"/>
            <a:chOff x="8582" y="1851670"/>
            <a:chExt cx="9135418" cy="2143211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23" t="40309" r="16465" b="26587"/>
            <a:stretch/>
          </p:blipFill>
          <p:spPr bwMode="auto">
            <a:xfrm>
              <a:off x="8582" y="1903275"/>
              <a:ext cx="9135418" cy="20916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Овал 21"/>
            <p:cNvSpPr/>
            <p:nvPr/>
          </p:nvSpPr>
          <p:spPr>
            <a:xfrm>
              <a:off x="25493" y="2247714"/>
              <a:ext cx="1738195" cy="792088"/>
            </a:xfrm>
            <a:prstGeom prst="ellipse">
              <a:avLst/>
            </a:prstGeom>
            <a:noFill/>
            <a:ln w="889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5652121" y="1851670"/>
              <a:ext cx="1274501" cy="608285"/>
            </a:xfrm>
            <a:prstGeom prst="ellipse">
              <a:avLst/>
            </a:prstGeom>
            <a:noFill/>
            <a:ln w="889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7773181" y="2035473"/>
              <a:ext cx="1080119" cy="608285"/>
            </a:xfrm>
            <a:prstGeom prst="ellipse">
              <a:avLst/>
            </a:prstGeom>
            <a:noFill/>
            <a:ln w="889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854A48D-16EF-F2FD-9A29-F5A6898A1475}"/>
              </a:ext>
            </a:extLst>
          </p:cNvPr>
          <p:cNvSpPr txBox="1"/>
          <p:nvPr/>
        </p:nvSpPr>
        <p:spPr>
          <a:xfrm>
            <a:off x="2274500" y="3366339"/>
            <a:ext cx="72724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Viam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supervadet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vadens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- дорогу осилит  идущий</a:t>
            </a:r>
            <a:r>
              <a:rPr lang="ru-RU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6E9B23-3805-100D-F341-5EC976D2C1BE}"/>
              </a:ext>
            </a:extLst>
          </p:cNvPr>
          <p:cNvSpPr txBox="1"/>
          <p:nvPr/>
        </p:nvSpPr>
        <p:spPr>
          <a:xfrm>
            <a:off x="386788" y="4166085"/>
            <a:ext cx="11412070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kern="100" dirty="0">
                <a:ea typeface="Calibri" panose="020F0502020204030204" pitchFamily="34" charset="0"/>
                <a:cs typeface="Times New Roman" panose="02020603050405020304" pitchFamily="18" charset="0"/>
              </a:rPr>
              <a:t>Создана новая образовательная технология,  </a:t>
            </a:r>
            <a:r>
              <a:rPr lang="ru-RU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позволяет принципиально по-новому перестроить многие стороны классических педагогических технологий и  методических приемов, повысив их эффективность и качество</a:t>
            </a:r>
            <a:r>
              <a:rPr lang="ru-RU" kern="100" dirty="0">
                <a:ea typeface="Calibri" panose="020F0502020204030204" pitchFamily="34" charset="0"/>
                <a:cs typeface="Times New Roman" panose="02020603050405020304" pitchFamily="18" charset="0"/>
              </a:rPr>
              <a:t>, что способствует формированию инженерно-технологической  компетенции учащихся.</a:t>
            </a:r>
            <a:endParaRPr lang="ru-RU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 результате внедрения цифровых технологий на уроке повысилось качество освоения учащимися учебного материала, обеспечено равенство доступа учеников к ИКТ, в учебный процесс внедрено дифференцированное обучение, увеличились показатели по сдаче стандартизованных тестов,  ускорилось профильное самоопределение учащихся, что в итоге привело к реальному повышению качества образования.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практической стороны мы можем уверенно говорить  о росте процента наших учеников, поступающих в ведущие технические вузы на чисто инженерные специальности. Благодаря созданной в школе мотивирующей цифровой среде, эта цифра увеличивается с каждым годом.</a:t>
            </a: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430ADD-9CF5-FA07-3C49-54A55656D01E}"/>
              </a:ext>
            </a:extLst>
          </p:cNvPr>
          <p:cNvSpPr txBox="1"/>
          <p:nvPr/>
        </p:nvSpPr>
        <p:spPr>
          <a:xfrm>
            <a:off x="1492827" y="3674842"/>
            <a:ext cx="9561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/>
              <a:t>Анализ и практическая значимость результатов</a:t>
            </a:r>
          </a:p>
        </p:txBody>
      </p:sp>
    </p:spTree>
    <p:extLst>
      <p:ext uri="{BB962C8B-B14F-4D97-AF65-F5344CB8AC3E}">
        <p14:creationId xmlns:p14="http://schemas.microsoft.com/office/powerpoint/2010/main" val="235944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507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CD00048-EDA7-9F3A-AC5E-F0882A7E6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0282"/>
            <a:ext cx="10515600" cy="5809130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buNone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работы: </a:t>
            </a:r>
            <a:r>
              <a:rPr lang="ru-RU" sz="4200" dirty="0"/>
              <a:t>Развитие инженерного профильного обучения на базе нового цифрового образовательного инструмента - электронного портфеля - при изучении естественных наук для формирования у обучающихся мотивации к выбору профессиональной деятельности в сфере инновационных технологий и успешной самореализации в области современной инженерии.</a:t>
            </a:r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lnSpc>
                <a:spcPct val="120000"/>
              </a:lnSpc>
              <a:spcAft>
                <a:spcPts val="800"/>
              </a:spcAft>
              <a:buNone/>
            </a:pPr>
            <a:r>
              <a:rPr lang="ru-RU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Актуальность:</a:t>
            </a:r>
            <a:r>
              <a:rPr lang="ru-RU" sz="4200" b="1" dirty="0"/>
              <a:t> </a:t>
            </a:r>
            <a:r>
              <a:rPr lang="ru-RU" sz="4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Цифровая среда в образовательной организации полноценно применяется в учебном процессе только тогда, когда ее использование становится не просто элементом комфорта, а органической потребностью в работе учащихся во время обучения на уроке, в проектной деятельности, в домашней подготовке. Именно эту задачу выполняет технология «Электронный портфель ученика» естественным образом участвуя на всех этапах школьного урока и домашней подготовки, предоставляя перманентный доступ ко всемирной сети и всевозможным образовательным </a:t>
            </a:r>
            <a:r>
              <a:rPr lang="en-US" sz="4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ru-RU" sz="4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-сервисам. Электронный портфель позволяет трансформировать все элементы классического урока с помощью программных продуктов и современного цифрового оборудования, оптимизировать производительность работы как ученика, так и учителя, способствует формированию естественно-научных компетенций, мотивирует учащихся к выбору инженерных специальностей в высшей школе. </a:t>
            </a:r>
          </a:p>
          <a:p>
            <a:pPr marL="0" indent="0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23577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3B76963-8A8F-81CA-F73C-C8ACB0CFC5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95" t="-1229" r="10748" b="52281"/>
          <a:stretch/>
        </p:blipFill>
        <p:spPr>
          <a:xfrm>
            <a:off x="68580" y="5151549"/>
            <a:ext cx="3735344" cy="1706450"/>
          </a:xfrm>
          <a:prstGeom prst="rect">
            <a:avLst/>
          </a:prstGeom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64492022-55F7-74CB-F6C3-BD54086E18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 t="23227" r="12987" b="34412"/>
          <a:stretch/>
        </p:blipFill>
        <p:spPr bwMode="auto">
          <a:xfrm>
            <a:off x="85374" y="3602155"/>
            <a:ext cx="3701757" cy="1467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3A4E3-AD29-285C-2718-6EA0C2A74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232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Цифровая школа проектных технологий</a:t>
            </a:r>
          </a:p>
        </p:txBody>
      </p:sp>
      <p:pic>
        <p:nvPicPr>
          <p:cNvPr id="4" name="Picture 2" descr="D:\Портфель\Проекты\Электронный портфель\IMG_0270.JPG">
            <a:extLst>
              <a:ext uri="{FF2B5EF4-FFF2-40B4-BE49-F238E27FC236}">
                <a16:creationId xmlns:a16="http://schemas.microsoft.com/office/drawing/2014/main" id="{02423498-8D40-DA09-FC60-454BD35F35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" t="7454" r="2947" b="46576"/>
          <a:stretch/>
        </p:blipFill>
        <p:spPr>
          <a:xfrm>
            <a:off x="312016" y="967455"/>
            <a:ext cx="2606799" cy="1875283"/>
          </a:xfrm>
        </p:spPr>
      </p:pic>
      <p:pic>
        <p:nvPicPr>
          <p:cNvPr id="5" name="Picture 2" descr="D:\Портфель\Фотографии\Школьные фото\2011 12 марта фото столов в кабинете физики\IMG_0687.JPG">
            <a:extLst>
              <a:ext uri="{FF2B5EF4-FFF2-40B4-BE49-F238E27FC236}">
                <a16:creationId xmlns:a16="http://schemas.microsoft.com/office/drawing/2014/main" id="{3FCC0EB2-573E-9071-2FED-9E0673583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40"/>
          <a:stretch/>
        </p:blipFill>
        <p:spPr bwMode="auto">
          <a:xfrm>
            <a:off x="3203742" y="985712"/>
            <a:ext cx="2863170" cy="182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AEC6CEB-DBBE-445C-C836-CFA5396C1D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14" b="11368"/>
          <a:stretch/>
        </p:blipFill>
        <p:spPr bwMode="auto">
          <a:xfrm>
            <a:off x="6351838" y="994444"/>
            <a:ext cx="5619180" cy="1821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E35738-CE99-FD9C-4935-4D4ED1ED7AAD}"/>
              </a:ext>
            </a:extLst>
          </p:cNvPr>
          <p:cNvSpPr txBox="1"/>
          <p:nvPr/>
        </p:nvSpPr>
        <p:spPr>
          <a:xfrm>
            <a:off x="-20644" y="2815747"/>
            <a:ext cx="32721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«Электронный портфель ученика»</a:t>
            </a:r>
            <a:endParaRPr lang="ru-RU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F5A2FC-E387-958E-2BBC-13B79F992D1A}"/>
              </a:ext>
            </a:extLst>
          </p:cNvPr>
          <p:cNvSpPr txBox="1"/>
          <p:nvPr/>
        </p:nvSpPr>
        <p:spPr>
          <a:xfrm>
            <a:off x="3520936" y="2797030"/>
            <a:ext cx="25459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Цифровые лаборатории </a:t>
            </a:r>
            <a:endParaRPr lang="ru-RU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D56535-2FFC-E289-2BE1-AABE82DB2A6A}"/>
              </a:ext>
            </a:extLst>
          </p:cNvPr>
          <p:cNvSpPr txBox="1"/>
          <p:nvPr/>
        </p:nvSpPr>
        <p:spPr>
          <a:xfrm>
            <a:off x="7298593" y="2774559"/>
            <a:ext cx="3962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Цифровой кабинет технологий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86A200-507A-6F3B-5DC6-016A1693A39B}"/>
              </a:ext>
            </a:extLst>
          </p:cNvPr>
          <p:cNvSpPr txBox="1"/>
          <p:nvPr/>
        </p:nvSpPr>
        <p:spPr>
          <a:xfrm>
            <a:off x="2049757" y="462492"/>
            <a:ext cx="72300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800" b="1" dirty="0">
                <a:ea typeface="Helvetica" charset="0"/>
                <a:cs typeface="Helvetica" charset="0"/>
              </a:rPr>
              <a:t>Цифровизация основного образования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3039B7-6D96-4523-7A4B-A9D719250818}"/>
              </a:ext>
            </a:extLst>
          </p:cNvPr>
          <p:cNvSpPr txBox="1"/>
          <p:nvPr/>
        </p:nvSpPr>
        <p:spPr>
          <a:xfrm>
            <a:off x="2336474" y="3105319"/>
            <a:ext cx="74608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Цифровизация дополнительного образования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9B6D14-B080-BD84-8FB4-EF7C80231142}"/>
              </a:ext>
            </a:extLst>
          </p:cNvPr>
          <p:cNvSpPr txBox="1"/>
          <p:nvPr/>
        </p:nvSpPr>
        <p:spPr>
          <a:xfrm>
            <a:off x="91972" y="4793813"/>
            <a:ext cx="3626310" cy="290721"/>
          </a:xfrm>
          <a:prstGeom prst="rect">
            <a:avLst/>
          </a:prstGeom>
          <a:solidFill>
            <a:schemeClr val="bg1">
              <a:alpha val="29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b="1" dirty="0" err="1"/>
              <a:t>Био</a:t>
            </a:r>
            <a:r>
              <a:rPr lang="ru-RU" sz="1600" b="1" dirty="0"/>
              <a:t>-энергетический комплекс</a:t>
            </a:r>
          </a:p>
        </p:txBody>
      </p:sp>
      <p:pic>
        <p:nvPicPr>
          <p:cNvPr id="24" name="Picture 9">
            <a:extLst>
              <a:ext uri="{FF2B5EF4-FFF2-40B4-BE49-F238E27FC236}">
                <a16:creationId xmlns:a16="http://schemas.microsoft.com/office/drawing/2014/main" id="{674322C3-1BD0-0CB6-0596-6FF684CDA1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5" b="23216"/>
          <a:stretch/>
        </p:blipFill>
        <p:spPr bwMode="auto">
          <a:xfrm>
            <a:off x="3946598" y="3588616"/>
            <a:ext cx="2906368" cy="146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55BE98C-BD89-9BA1-AE02-EF1C7797BF5D}"/>
              </a:ext>
            </a:extLst>
          </p:cNvPr>
          <p:cNvSpPr txBox="1"/>
          <p:nvPr/>
        </p:nvSpPr>
        <p:spPr>
          <a:xfrm>
            <a:off x="3885912" y="4761145"/>
            <a:ext cx="2906368" cy="326371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600" b="1" dirty="0"/>
              <a:t>Школьная киностудия</a:t>
            </a:r>
          </a:p>
        </p:txBody>
      </p:sp>
      <p:pic>
        <p:nvPicPr>
          <p:cNvPr id="26" name="Picture 7">
            <a:extLst>
              <a:ext uri="{FF2B5EF4-FFF2-40B4-BE49-F238E27FC236}">
                <a16:creationId xmlns:a16="http://schemas.microsoft.com/office/drawing/2014/main" id="{CC799D39-AC50-0C39-EA68-896EC51091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7" b="30965"/>
          <a:stretch/>
        </p:blipFill>
        <p:spPr bwMode="auto">
          <a:xfrm>
            <a:off x="6988791" y="3588616"/>
            <a:ext cx="2556855" cy="14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CB2F865-5EDE-4A35-3205-A20BB95431C3}"/>
              </a:ext>
            </a:extLst>
          </p:cNvPr>
          <p:cNvSpPr txBox="1"/>
          <p:nvPr/>
        </p:nvSpPr>
        <p:spPr>
          <a:xfrm>
            <a:off x="6913652" y="4775919"/>
            <a:ext cx="2533213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Школьная обсерватория</a:t>
            </a:r>
          </a:p>
        </p:txBody>
      </p:sp>
      <p:pic>
        <p:nvPicPr>
          <p:cNvPr id="28" name="Picture 2" descr="D:\Портфель\Портфель\Публикации\Статья Царьков, Соколов, Бобырев, Неделько Школьный радиотелескоп\Статья Школьный радиотелескоп\Рис. 8. Новая параболическая антенна.JPG">
            <a:extLst>
              <a:ext uri="{FF2B5EF4-FFF2-40B4-BE49-F238E27FC236}">
                <a16:creationId xmlns:a16="http://schemas.microsoft.com/office/drawing/2014/main" id="{9D58932D-5A55-6637-9A2E-6887242316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6725" r="-871" b="27318"/>
          <a:stretch/>
        </p:blipFill>
        <p:spPr bwMode="auto">
          <a:xfrm>
            <a:off x="9655211" y="3614377"/>
            <a:ext cx="2444817" cy="150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3119391-C4C3-8BE7-1380-54A948D6743E}"/>
              </a:ext>
            </a:extLst>
          </p:cNvPr>
          <p:cNvSpPr txBox="1"/>
          <p:nvPr/>
        </p:nvSpPr>
        <p:spPr>
          <a:xfrm>
            <a:off x="9649819" y="4811568"/>
            <a:ext cx="2444817" cy="290721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b="1" dirty="0"/>
              <a:t>Антенный пост ЦУП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A45E68E-B697-4D9D-2628-DE6A5BFC0B72}"/>
              </a:ext>
            </a:extLst>
          </p:cNvPr>
          <p:cNvSpPr txBox="1"/>
          <p:nvPr/>
        </p:nvSpPr>
        <p:spPr>
          <a:xfrm>
            <a:off x="107081" y="6567278"/>
            <a:ext cx="3626310" cy="290721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b="1" dirty="0" err="1"/>
              <a:t>Экобиостанция</a:t>
            </a:r>
            <a:r>
              <a:rPr lang="ru-RU" sz="1600" b="1" dirty="0"/>
              <a:t> «</a:t>
            </a:r>
            <a:r>
              <a:rPr lang="ru-RU" sz="1600" b="1" dirty="0" err="1"/>
              <a:t>Осетровка</a:t>
            </a:r>
            <a:r>
              <a:rPr lang="ru-RU" sz="1600" b="1" dirty="0"/>
              <a:t>»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E3D0DB1-1568-A52F-3CCE-CC16C4952E97}"/>
              </a:ext>
            </a:extLst>
          </p:cNvPr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" b="5548"/>
          <a:stretch/>
        </p:blipFill>
        <p:spPr bwMode="auto">
          <a:xfrm>
            <a:off x="9553512" y="5162746"/>
            <a:ext cx="2548990" cy="16907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85B415B-7284-66DD-47EB-9303F2FF8099}"/>
              </a:ext>
            </a:extLst>
          </p:cNvPr>
          <p:cNvSpPr txBox="1"/>
          <p:nvPr/>
        </p:nvSpPr>
        <p:spPr>
          <a:xfrm>
            <a:off x="9446865" y="6562769"/>
            <a:ext cx="2745135" cy="284693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400" b="1" dirty="0"/>
              <a:t>Космический телескоп «УмКА-1»</a:t>
            </a:r>
          </a:p>
        </p:txBody>
      </p:sp>
      <p:pic>
        <p:nvPicPr>
          <p:cNvPr id="35" name="Picture 2" descr="http://school29.ru/wp-content/uploads/2011/07/379919706-400x600.jpg">
            <a:extLst>
              <a:ext uri="{FF2B5EF4-FFF2-40B4-BE49-F238E27FC236}">
                <a16:creationId xmlns:a16="http://schemas.microsoft.com/office/drawing/2014/main" id="{6CC6E82F-5AE3-B137-4176-811538319C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69" b="1"/>
          <a:stretch/>
        </p:blipFill>
        <p:spPr bwMode="auto">
          <a:xfrm>
            <a:off x="3897537" y="5162746"/>
            <a:ext cx="2396186" cy="17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E0E37AE-8FF7-4C05-8B34-0749ED3ECB80}"/>
              </a:ext>
            </a:extLst>
          </p:cNvPr>
          <p:cNvSpPr txBox="1"/>
          <p:nvPr/>
        </p:nvSpPr>
        <p:spPr>
          <a:xfrm>
            <a:off x="3940543" y="6543361"/>
            <a:ext cx="2359954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Цифровой планетарий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30704F8-3369-0D6D-2CC2-587684A9D5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0" r="9638"/>
          <a:stretch/>
        </p:blipFill>
        <p:spPr>
          <a:xfrm>
            <a:off x="6436484" y="5162746"/>
            <a:ext cx="3003607" cy="169525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B87E142-3644-38F0-8B52-2A9481EDF17E}"/>
              </a:ext>
            </a:extLst>
          </p:cNvPr>
          <p:cNvSpPr txBox="1"/>
          <p:nvPr/>
        </p:nvSpPr>
        <p:spPr>
          <a:xfrm>
            <a:off x="6483622" y="6573146"/>
            <a:ext cx="2980392" cy="290721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b="1" dirty="0" err="1"/>
              <a:t>Нанолаборатория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80577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  <p:bldP spid="18" grpId="0" animBg="1"/>
      <p:bldP spid="25" grpId="0" animBg="1"/>
      <p:bldP spid="27" grpId="0" animBg="1"/>
      <p:bldP spid="29" grpId="0" animBg="1"/>
      <p:bldP spid="31" grpId="0" animBg="1"/>
      <p:bldP spid="34" grpId="0" animBg="1"/>
      <p:bldP spid="36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CA64BE4-08C0-6D31-5879-0601862839B2}"/>
              </a:ext>
            </a:extLst>
          </p:cNvPr>
          <p:cNvSpPr txBox="1"/>
          <p:nvPr/>
        </p:nvSpPr>
        <p:spPr>
          <a:xfrm>
            <a:off x="3377444" y="213655"/>
            <a:ext cx="5760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Электронный портфель</a:t>
            </a:r>
          </a:p>
        </p:txBody>
      </p:sp>
      <p:pic>
        <p:nvPicPr>
          <p:cNvPr id="6" name="Picture 2" descr="Picture background">
            <a:extLst>
              <a:ext uri="{FF2B5EF4-FFF2-40B4-BE49-F238E27FC236}">
                <a16:creationId xmlns:a16="http://schemas.microsoft.com/office/drawing/2014/main" id="{EB4DB065-A413-110C-4485-630857C15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6600" r="18500" b="9700"/>
          <a:stretch/>
        </p:blipFill>
        <p:spPr bwMode="auto">
          <a:xfrm>
            <a:off x="3359696" y="1583278"/>
            <a:ext cx="5724128" cy="402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21416s06.edusite.ru/images/30460041caa3.png">
            <a:extLst>
              <a:ext uri="{FF2B5EF4-FFF2-40B4-BE49-F238E27FC236}">
                <a16:creationId xmlns:a16="http://schemas.microsoft.com/office/drawing/2014/main" id="{93306676-ECEF-E08F-24B4-F3AADE881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9818" y="1472126"/>
            <a:ext cx="7936381" cy="4248473"/>
          </a:xfrm>
          <a:prstGeom prst="rect">
            <a:avLst/>
          </a:prstGeom>
          <a:solidFill>
            <a:schemeClr val="lt1">
              <a:alpha val="40000"/>
            </a:schemeClr>
          </a:solidFill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2AF71D4-DA29-3D2B-4EED-A4F4161EFD2B}"/>
              </a:ext>
            </a:extLst>
          </p:cNvPr>
          <p:cNvSpPr txBox="1">
            <a:spLocks/>
          </p:cNvSpPr>
          <p:nvPr/>
        </p:nvSpPr>
        <p:spPr>
          <a:xfrm>
            <a:off x="3431704" y="108011"/>
            <a:ext cx="5652120" cy="9807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Традиционный портфель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976A711-8131-46A4-A9EF-1BA0128E5E77}"/>
              </a:ext>
            </a:extLst>
          </p:cNvPr>
          <p:cNvSpPr txBox="1">
            <a:spLocks/>
          </p:cNvSpPr>
          <p:nvPr/>
        </p:nvSpPr>
        <p:spPr>
          <a:xfrm>
            <a:off x="3918043" y="1844824"/>
            <a:ext cx="4679443" cy="2720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ПЛАНШЕТ</a:t>
            </a:r>
          </a:p>
        </p:txBody>
      </p:sp>
      <p:sp>
        <p:nvSpPr>
          <p:cNvPr id="9" name="Подзаголовок 6">
            <a:extLst>
              <a:ext uri="{FF2B5EF4-FFF2-40B4-BE49-F238E27FC236}">
                <a16:creationId xmlns:a16="http://schemas.microsoft.com/office/drawing/2014/main" id="{563DE2B2-B463-989A-BD5A-92C3EFCF1299}"/>
              </a:ext>
            </a:extLst>
          </p:cNvPr>
          <p:cNvSpPr txBox="1">
            <a:spLocks/>
          </p:cNvSpPr>
          <p:nvPr/>
        </p:nvSpPr>
        <p:spPr>
          <a:xfrm>
            <a:off x="3233427" y="2235904"/>
            <a:ext cx="5904658" cy="27209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Учебник, задачник, тетрадь, дневник, словарь, литература,  калькулятор, карандаш, ручка, ластик, линейка, циркуль, кисти и краски,  мольберт, карты, атласы, игры, шпаргалки, зеркало, кошелёк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</p:txBody>
      </p: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F9BEF2FD-92F6-39A9-8656-B5E143639CAC}"/>
              </a:ext>
            </a:extLst>
          </p:cNvPr>
          <p:cNvSpPr txBox="1">
            <a:spLocks/>
          </p:cNvSpPr>
          <p:nvPr/>
        </p:nvSpPr>
        <p:spPr bwMode="auto">
          <a:xfrm>
            <a:off x="3359696" y="1852174"/>
            <a:ext cx="5648212" cy="32913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библиотека,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аудио- и видеотека,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лингафонное устройство,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приборы по физике, химии,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биологии, интерактивная панель,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видеокамера, фотоаппарат,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музыкальная студия,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коммуникатор</a:t>
            </a:r>
          </a:p>
        </p:txBody>
      </p:sp>
    </p:spTree>
    <p:extLst>
      <p:ext uri="{BB962C8B-B14F-4D97-AF65-F5344CB8AC3E}">
        <p14:creationId xmlns:p14="http://schemas.microsoft.com/office/powerpoint/2010/main" val="338861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8" grpId="1"/>
      <p:bldP spid="9" grpId="0"/>
      <p:bldP spid="9" grpId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87FB0C-960F-6116-A0DB-983810C4E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24"/>
            <a:ext cx="10515600" cy="740839"/>
          </a:xfrm>
        </p:spPr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Цифровой кабинет физики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495363-8E43-B3D1-FBC5-10CE8783D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4" b="5840"/>
          <a:stretch/>
        </p:blipFill>
        <p:spPr>
          <a:xfrm>
            <a:off x="460324" y="672395"/>
            <a:ext cx="4615661" cy="30620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D8A6F6-587F-AB34-DDC7-E3A5645BD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9"/>
          <a:stretch/>
        </p:blipFill>
        <p:spPr>
          <a:xfrm>
            <a:off x="5979160" y="618205"/>
            <a:ext cx="5752516" cy="3155161"/>
          </a:xfrm>
          <a:prstGeom prst="rect">
            <a:avLst/>
          </a:prstGeom>
        </p:spPr>
      </p:pic>
      <p:pic>
        <p:nvPicPr>
          <p:cNvPr id="9" name="Объект 4">
            <a:extLst>
              <a:ext uri="{FF2B5EF4-FFF2-40B4-BE49-F238E27FC236}">
                <a16:creationId xmlns:a16="http://schemas.microsoft.com/office/drawing/2014/main" id="{A7FBF019-57C4-9BCC-A000-3DA4B3819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6"/>
          <a:stretch/>
        </p:blipFill>
        <p:spPr>
          <a:xfrm>
            <a:off x="5959849" y="3901820"/>
            <a:ext cx="5771827" cy="2949388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5C2766-3532-8884-530D-C730A2BC09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1" t="7407" b="18414"/>
          <a:stretch/>
        </p:blipFill>
        <p:spPr>
          <a:xfrm>
            <a:off x="460324" y="3795473"/>
            <a:ext cx="4615661" cy="30246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E0D1A7-0850-5822-3678-83E989DAFE70}"/>
              </a:ext>
            </a:extLst>
          </p:cNvPr>
          <p:cNvSpPr txBox="1"/>
          <p:nvPr/>
        </p:nvSpPr>
        <p:spPr>
          <a:xfrm>
            <a:off x="7082118" y="6432039"/>
            <a:ext cx="3854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Мобильное рабочее место учителя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8CE3A7-3B97-EF22-DA0F-E53E4AA4D0E5}"/>
              </a:ext>
            </a:extLst>
          </p:cNvPr>
          <p:cNvSpPr txBox="1"/>
          <p:nvPr/>
        </p:nvSpPr>
        <p:spPr>
          <a:xfrm>
            <a:off x="7494493" y="3404034"/>
            <a:ext cx="3854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–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оборудование кабинета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61890-C5E6-3DE6-B88A-EC7CF84D1875}"/>
              </a:ext>
            </a:extLst>
          </p:cNvPr>
          <p:cNvSpPr txBox="1"/>
          <p:nvPr/>
        </p:nvSpPr>
        <p:spPr>
          <a:xfrm>
            <a:off x="663388" y="6450804"/>
            <a:ext cx="3854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Основное рабочее место учителя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EF21A4-C935-DFEC-7B3E-EE01D431FC62}"/>
              </a:ext>
            </a:extLst>
          </p:cNvPr>
          <p:cNvSpPr txBox="1"/>
          <p:nvPr/>
        </p:nvSpPr>
        <p:spPr>
          <a:xfrm>
            <a:off x="838200" y="3395649"/>
            <a:ext cx="4011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Столы-лаборатории кабинета физики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555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160620-79A9-8391-19AC-AB9C58550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86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Компьютерное тестирование в программах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Classroom Management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Ландеск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2EAE03-72C7-0F75-330A-9334CA03B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476" y="4100580"/>
            <a:ext cx="3642215" cy="2719554"/>
          </a:xfrm>
          <a:prstGeom prst="rect">
            <a:avLst/>
          </a:prstGeo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6C9A5322-5209-754F-A1E7-F7538EEE77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5AF1C6-C655-919C-6C35-8B50A7B09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476" y="1326797"/>
            <a:ext cx="3567764" cy="267582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C2C19ED-9216-2276-7BF4-8F1F0EEC25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18" y="1363428"/>
            <a:ext cx="7275608" cy="545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082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34EC7-68D0-BA02-3023-B5F9CA8A1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105"/>
            <a:ext cx="6318533" cy="72189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Решение задач в программе</a:t>
            </a:r>
            <a:b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Classroom management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469F16-84EB-A090-7CA6-389C4F7D9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1578"/>
            <a:ext cx="6544373" cy="4069976"/>
          </a:xfrm>
          <a:prstGeom prst="rect">
            <a:avLst/>
          </a:prstGeom>
        </p:spPr>
      </p:pic>
      <p:pic>
        <p:nvPicPr>
          <p:cNvPr id="15" name="Picture 3" descr="D:\Портфель\Фотографии\Школьные фото\2016.09.14. Работа с электронным портфелем Инженерный класс\IMG_8415.JPG">
            <a:extLst>
              <a:ext uri="{FF2B5EF4-FFF2-40B4-BE49-F238E27FC236}">
                <a16:creationId xmlns:a16="http://schemas.microsoft.com/office/drawing/2014/main" id="{BE9C0329-26AA-44FE-1995-BB2156E9F8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3" b="7127"/>
          <a:stretch/>
        </p:blipFill>
        <p:spPr bwMode="auto">
          <a:xfrm>
            <a:off x="6776146" y="935907"/>
            <a:ext cx="5180775" cy="318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278CC7E-D229-9D50-217C-640E56919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2776" y="4290360"/>
            <a:ext cx="4249500" cy="25676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CF4323C-BF79-4244-8C73-AD1E2B78215E}"/>
              </a:ext>
            </a:extLst>
          </p:cNvPr>
          <p:cNvSpPr txBox="1"/>
          <p:nvPr/>
        </p:nvSpPr>
        <p:spPr>
          <a:xfrm>
            <a:off x="6318533" y="0"/>
            <a:ext cx="56383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Контрольная работа в программе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 Classroom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01188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0308" y="25518"/>
            <a:ext cx="9127692" cy="117123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Объяснение нового материала с использованием классной колаборации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5"/>
          <a:stretch/>
        </p:blipFill>
        <p:spPr bwMode="auto">
          <a:xfrm>
            <a:off x="1048871" y="1161753"/>
            <a:ext cx="9468591" cy="569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D:\Портфель\Физика - Кабинет физики\Раздел книги Никифорова\Рисунки к параграфу 3.2 Урок и самостоятельный эксперимент в цифровом кабинете физики\Рис. 3.15. Выдвижение гипотез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71" y="4367609"/>
            <a:ext cx="3633949" cy="246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88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51157-DA60-F53D-07B2-EDF0AED66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" y="0"/>
            <a:ext cx="11428927" cy="1325563"/>
          </a:xfrm>
        </p:spPr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Демонстрационные цифровые эксперименты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BC5208-78CD-6A20-3F61-28308D814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" y="1210235"/>
            <a:ext cx="7429445" cy="55491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53A25C-F439-28EA-5147-7A9CE3B50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9"/>
          <a:stretch/>
        </p:blipFill>
        <p:spPr>
          <a:xfrm>
            <a:off x="8074754" y="1210235"/>
            <a:ext cx="3962400" cy="27385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E036376-A586-D9D8-1360-9B99CF591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7"/>
          <a:stretch/>
        </p:blipFill>
        <p:spPr bwMode="auto">
          <a:xfrm>
            <a:off x="8074754" y="4046198"/>
            <a:ext cx="3974183" cy="27131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23672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</TotalTime>
  <Words>547</Words>
  <Application>Microsoft Office PowerPoint</Application>
  <PresentationFormat>Широкоэкранный</PresentationFormat>
  <Paragraphs>62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Helvetica</vt:lpstr>
      <vt:lpstr>Times New Roman</vt:lpstr>
      <vt:lpstr>Тема Office</vt:lpstr>
      <vt:lpstr>«Цифровая волна – 2024» </vt:lpstr>
      <vt:lpstr>Презентация PowerPoint</vt:lpstr>
      <vt:lpstr>Цифровая школа проектных технологий</vt:lpstr>
      <vt:lpstr>Презентация PowerPoint</vt:lpstr>
      <vt:lpstr>Цифровой кабинет физики</vt:lpstr>
      <vt:lpstr>Компьютерное тестирование в программах Classroom Management и Ландеск</vt:lpstr>
      <vt:lpstr>Решение задач в программе  Classroom management </vt:lpstr>
      <vt:lpstr>Объяснение нового материала с использованием классной колаборации </vt:lpstr>
      <vt:lpstr>Демонстрационные цифровые эксперименты</vt:lpstr>
      <vt:lpstr>Цифровые лабораторные работы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Игорь Царьков</dc:creator>
  <cp:lastModifiedBy>Игорь Царьков</cp:lastModifiedBy>
  <cp:revision>17</cp:revision>
  <dcterms:created xsi:type="dcterms:W3CDTF">2024-11-02T17:16:06Z</dcterms:created>
  <dcterms:modified xsi:type="dcterms:W3CDTF">2024-11-03T13:38:39Z</dcterms:modified>
</cp:coreProperties>
</file>